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7" r:id="rId1"/>
  </p:sldMasterIdLst>
  <p:notesMasterIdLst>
    <p:notesMasterId r:id="rId12"/>
  </p:notesMasterIdLst>
  <p:handoutMasterIdLst>
    <p:handoutMasterId r:id="rId13"/>
  </p:handoutMasterIdLst>
  <p:sldIdLst>
    <p:sldId id="306" r:id="rId2"/>
    <p:sldId id="260" r:id="rId3"/>
    <p:sldId id="262" r:id="rId4"/>
    <p:sldId id="263" r:id="rId5"/>
    <p:sldId id="268" r:id="rId6"/>
    <p:sldId id="278" r:id="rId7"/>
    <p:sldId id="339" r:id="rId8"/>
    <p:sldId id="341" r:id="rId9"/>
    <p:sldId id="340" r:id="rId10"/>
    <p:sldId id="30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2" userDrawn="1">
          <p15:clr>
            <a:srgbClr val="A4A3A4"/>
          </p15:clr>
        </p15:guide>
        <p15:guide id="3" pos="924" userDrawn="1">
          <p15:clr>
            <a:srgbClr val="A4A3A4"/>
          </p15:clr>
        </p15:guide>
        <p15:guide id="4" pos="7296" userDrawn="1">
          <p15:clr>
            <a:srgbClr val="A4A3A4"/>
          </p15:clr>
        </p15:guide>
        <p15:guide id="5" pos="600" userDrawn="1">
          <p15:clr>
            <a:srgbClr val="A4A3A4"/>
          </p15:clr>
        </p15:guide>
        <p15:guide id="6" pos="7080" userDrawn="1">
          <p15:clr>
            <a:srgbClr val="A4A3A4"/>
          </p15:clr>
        </p15:guide>
        <p15:guide id="7" orient="horz" pos="1012" userDrawn="1">
          <p15:clr>
            <a:srgbClr val="A4A3A4"/>
          </p15:clr>
        </p15:guide>
        <p15:guide id="8" orient="horz" pos="1416" userDrawn="1">
          <p15:clr>
            <a:srgbClr val="A4A3A4"/>
          </p15:clr>
        </p15:guide>
        <p15:guide id="9" pos="6764" userDrawn="1">
          <p15:clr>
            <a:srgbClr val="A4A3A4"/>
          </p15:clr>
        </p15:guide>
        <p15:guide id="10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81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324" y="84"/>
      </p:cViewPr>
      <p:guideLst>
        <p:guide orient="horz" pos="2160"/>
        <p:guide pos="3832"/>
        <p:guide pos="924"/>
        <p:guide pos="7296"/>
        <p:guide pos="600"/>
        <p:guide pos="7080"/>
        <p:guide orient="horz" pos="1012"/>
        <p:guide orient="horz" pos="1416"/>
        <p:guide pos="6764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5860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z="1200" smtClean="0">
                <a:sym typeface="+mn-ea"/>
              </a:rPr>
              <a:t>Click to edit Master text style</a:t>
            </a:r>
            <a:endParaRPr lang="zh-CN" altLang="en-US" sz="1200" smtClean="0"/>
          </a:p>
          <a:p>
            <a:pPr lvl="1"/>
            <a:r>
              <a:rPr lang="zh-CN" altLang="en-US" sz="1200" smtClean="0">
                <a:sym typeface="+mn-ea"/>
              </a:rPr>
              <a:t>Second level</a:t>
            </a:r>
            <a:endParaRPr lang="zh-CN" altLang="en-US" sz="1200" smtClean="0"/>
          </a:p>
          <a:p>
            <a:pPr lvl="2"/>
            <a:r>
              <a:rPr lang="zh-CN" altLang="en-US" sz="1200" smtClean="0">
                <a:sym typeface="+mn-ea"/>
              </a:rPr>
              <a:t>Third level</a:t>
            </a:r>
            <a:endParaRPr lang="zh-CN" altLang="en-US" sz="1200" smtClean="0"/>
          </a:p>
          <a:p>
            <a:pPr lvl="3"/>
            <a:r>
              <a:rPr lang="zh-CN" altLang="en-US" sz="1200" smtClean="0">
                <a:sym typeface="+mn-ea"/>
              </a:rPr>
              <a:t>Fourth level</a:t>
            </a:r>
            <a:endParaRPr lang="zh-CN" altLang="en-US" sz="1200" smtClean="0"/>
          </a:p>
          <a:p>
            <a:pPr lvl="4"/>
            <a:r>
              <a:rPr lang="zh-CN" altLang="en-US" sz="1200" smtClean="0">
                <a:sym typeface="+mn-ea"/>
              </a:rPr>
              <a:t>Fifth level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8276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83440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009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6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4949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160963" y="1597025"/>
            <a:ext cx="5495925" cy="36687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382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32645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duct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8"/>
          <p:cNvSpPr>
            <a:spLocks noGrp="1"/>
          </p:cNvSpPr>
          <p:nvPr>
            <p:ph type="pic" sz="quarter" idx="10"/>
          </p:nvPr>
        </p:nvSpPr>
        <p:spPr>
          <a:xfrm>
            <a:off x="4132287" y="2247899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6205464" y="2247899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4132287" y="4315968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6205464" y="4315968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8424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1"/>
          <p:cNvSpPr>
            <a:spLocks noGrp="1"/>
          </p:cNvSpPr>
          <p:nvPr>
            <p:ph type="pic" sz="quarter" idx="10"/>
          </p:nvPr>
        </p:nvSpPr>
        <p:spPr>
          <a:xfrm>
            <a:off x="1231900" y="2245926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21"/>
          <p:cNvSpPr>
            <a:spLocks noGrp="1"/>
          </p:cNvSpPr>
          <p:nvPr>
            <p:ph type="pic" sz="quarter" idx="11"/>
          </p:nvPr>
        </p:nvSpPr>
        <p:spPr>
          <a:xfrm>
            <a:off x="3663823" y="2247242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6095492" y="2245926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21"/>
          <p:cNvSpPr>
            <a:spLocks noGrp="1"/>
          </p:cNvSpPr>
          <p:nvPr>
            <p:ph type="pic" sz="quarter" idx="13"/>
          </p:nvPr>
        </p:nvSpPr>
        <p:spPr>
          <a:xfrm>
            <a:off x="8527034" y="2245926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5875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2447830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4879785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7311739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743693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963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83237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05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754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473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051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78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841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AFB2184-CD7F-4D20-8686-8C34D93D6A80}" type="datetimeFigureOut">
              <a:rPr lang="en-US" smtClean="0"/>
              <a:t>11/29/2024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1FF474C-08E4-454B-B40F-7C89C7D6FB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145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652" r:id="rId16"/>
    <p:sldLayoutId id="214748365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7" b="4997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04595" y="2618843"/>
            <a:ext cx="978344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IN" altLang="zh-CN" sz="4000" dirty="0" smtClean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BUSINESS INSIGHTS 360-Atliq Hardware</a:t>
            </a:r>
          </a:p>
        </p:txBody>
      </p:sp>
      <p:sp>
        <p:nvSpPr>
          <p:cNvPr id="7" name="Rectangle 6"/>
          <p:cNvSpPr/>
          <p:nvPr/>
        </p:nvSpPr>
        <p:spPr>
          <a:xfrm>
            <a:off x="5237480" y="6115050"/>
            <a:ext cx="663257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altLang="zh-CN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Name: Shreya Thakur</a:t>
            </a:r>
            <a:endParaRPr lang="en-IN" altLang="zh-CN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r>
              <a:rPr lang="en-IN" altLang="zh-CN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Email id: thakurshreya690@gmail.com</a:t>
            </a:r>
            <a:endParaRPr lang="en-IN" altLang="zh-CN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71775" y="3375660"/>
            <a:ext cx="6122035" cy="76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Picture 4" descr="atliq-a-logo-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9280" y="126365"/>
            <a:ext cx="1442720" cy="1196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7" b="4997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-3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60000"/>
                </a:schemeClr>
              </a:gs>
              <a:gs pos="100000">
                <a:schemeClr val="tx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73635" y="2628149"/>
            <a:ext cx="224472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THANKS</a:t>
            </a:r>
            <a:endParaRPr lang="en-US" sz="4000" dirty="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687390" y="3502800"/>
            <a:ext cx="81724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Reporter:</a:t>
            </a:r>
          </a:p>
        </p:txBody>
      </p:sp>
      <p:sp>
        <p:nvSpPr>
          <p:cNvPr id="7" name="Rectangle 6"/>
          <p:cNvSpPr/>
          <p:nvPr/>
        </p:nvSpPr>
        <p:spPr>
          <a:xfrm>
            <a:off x="5821326" y="3906298"/>
            <a:ext cx="549349" cy="182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6" r="23676"/>
          <a:stretch>
            <a:fillRect/>
          </a:stretch>
        </p:blipFill>
        <p:spPr>
          <a:xfrm>
            <a:off x="0" y="0"/>
            <a:ext cx="5776913" cy="6858000"/>
          </a:xfrm>
        </p:spPr>
      </p:pic>
      <p:grpSp>
        <p:nvGrpSpPr>
          <p:cNvPr id="10" name="Group 9"/>
          <p:cNvGrpSpPr/>
          <p:nvPr/>
        </p:nvGrpSpPr>
        <p:grpSpPr>
          <a:xfrm>
            <a:off x="6183736" y="616683"/>
            <a:ext cx="2752725" cy="991172"/>
            <a:chOff x="952500" y="669848"/>
            <a:chExt cx="2752725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2752725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altLang="en-US" sz="4000" dirty="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About </a:t>
              </a:r>
              <a:r>
                <a:rPr lang="en-IN" altLang="en-US" sz="4000" dirty="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Atliq</a:t>
              </a:r>
              <a:r>
                <a:rPr lang="en-IN" altLang="en-US" sz="4000" dirty="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 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5776913" y="3018649"/>
            <a:ext cx="57981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Atliq</a:t>
            </a:r>
            <a:r>
              <a:rPr lang="en-IN" alt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Hardware specializes in consumer electronics such as </a:t>
            </a:r>
            <a:r>
              <a:rPr lang="en-IN" alt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keyboards,peripherals</a:t>
            </a:r>
            <a:r>
              <a:rPr lang="en-IN" alt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desktop, </a:t>
            </a:r>
            <a:r>
              <a:rPr lang="en-IN" alt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storage,etc</a:t>
            </a:r>
            <a:endParaRPr lang="en-I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pic>
        <p:nvPicPr>
          <p:cNvPr id="5" name="Picture 4" descr="atliq-a-logo-0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9280" y="126365"/>
            <a:ext cx="1442720" cy="1196975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952500" y="616683"/>
            <a:ext cx="6101715" cy="991172"/>
            <a:chOff x="952500" y="669848"/>
            <a:chExt cx="6101715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6101715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altLang="en-US" sz="40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sz="40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OUR</a:t>
              </a:r>
              <a:r>
                <a:rPr lang="en-US" sz="4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sz="4000" dirty="0" smtClean="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SERVICE</a:t>
              </a:r>
              <a:r>
                <a:rPr lang="en-IN" altLang="en-US" sz="4000" dirty="0" smtClean="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 Platforms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952500" y="1239234"/>
              <a:ext cx="26797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. </a:t>
              </a:r>
              <a:endParaRPr lang="en-US" sz="1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594884" y="2247900"/>
            <a:ext cx="9143999" cy="1963840"/>
            <a:chOff x="1524000" y="2389959"/>
            <a:chExt cx="9143999" cy="1963840"/>
          </a:xfrm>
        </p:grpSpPr>
        <p:sp>
          <p:nvSpPr>
            <p:cNvPr id="4" name="Oval 3"/>
            <p:cNvSpPr/>
            <p:nvPr/>
          </p:nvSpPr>
          <p:spPr>
            <a:xfrm>
              <a:off x="1524000" y="2396756"/>
              <a:ext cx="878958" cy="8789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1</a:t>
              </a:r>
              <a:endParaRPr lang="en-US" sz="3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482077" y="2389959"/>
              <a:ext cx="3613922" cy="829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altLang="en-US" sz="3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Brick and motors</a:t>
              </a:r>
            </a:p>
            <a:p>
              <a:r>
                <a:rPr lang="en-IN" altLang="en-US" sz="16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physical,offline</a:t>
              </a:r>
              <a:r>
                <a:rPr lang="en-IN" altLang="en-US" sz="16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 store</a:t>
              </a:r>
            </a:p>
          </p:txBody>
        </p:sp>
        <p:sp>
          <p:nvSpPr>
            <p:cNvPr id="11" name="Oval 10"/>
            <p:cNvSpPr/>
            <p:nvPr/>
          </p:nvSpPr>
          <p:spPr>
            <a:xfrm>
              <a:off x="6096000" y="2403553"/>
              <a:ext cx="878958" cy="8789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2</a:t>
              </a:r>
              <a:endParaRPr lang="en-US" sz="3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054077" y="2396756"/>
              <a:ext cx="3613922" cy="8915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altLang="en-US" sz="36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E-Commerce</a:t>
              </a:r>
            </a:p>
            <a:p>
              <a:r>
                <a:rPr lang="en-IN" altLang="en-US" sz="16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online store(</a:t>
              </a:r>
              <a:r>
                <a:rPr lang="en-IN" altLang="en-US" sz="16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amzon</a:t>
              </a:r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,</a:t>
              </a:r>
              <a:r>
                <a:rPr lang="en-IN" altLang="en-US" sz="16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 </a:t>
              </a:r>
              <a:r>
                <a:rPr lang="en-IN" altLang="en-US" sz="16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flipkart</a:t>
              </a:r>
              <a:r>
                <a:rPr lang="en-IN" altLang="en-US" sz="16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)</a:t>
              </a:r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 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482077" y="4071412"/>
              <a:ext cx="3613922" cy="2755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1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054076" y="4078209"/>
              <a:ext cx="3613922" cy="2755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1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81806" y="616683"/>
            <a:ext cx="362839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altLang="en-US" sz="4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three</a:t>
            </a:r>
            <a:r>
              <a:rPr lang="en-US" sz="4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IN" altLang="en-US" sz="4000" dirty="0" smtClean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Channels</a:t>
            </a:r>
          </a:p>
        </p:txBody>
      </p:sp>
      <p:sp>
        <p:nvSpPr>
          <p:cNvPr id="3" name="Rectangle 2"/>
          <p:cNvSpPr/>
          <p:nvPr/>
        </p:nvSpPr>
        <p:spPr>
          <a:xfrm>
            <a:off x="5983288" y="1186069"/>
            <a:ext cx="22542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821326" y="1589567"/>
            <a:ext cx="549349" cy="182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34820" y="3681386"/>
            <a:ext cx="2859518" cy="138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3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Direct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</a:p>
          <a:p>
            <a:pPr algn="ctr"/>
            <a:r>
              <a:rPr lang="en-IN" alt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atliq</a:t>
            </a:r>
            <a:r>
              <a:rPr lang="en-IN" alt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IN" alt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physcial</a:t>
            </a:r>
            <a:r>
              <a:rPr lang="en-IN" alt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store,</a:t>
            </a:r>
          </a:p>
          <a:p>
            <a:pPr algn="ctr"/>
            <a:r>
              <a:rPr lang="en-IN" alt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direct online sales</a:t>
            </a:r>
          </a:p>
        </p:txBody>
      </p:sp>
      <p:sp>
        <p:nvSpPr>
          <p:cNvPr id="13" name="Oval 12"/>
          <p:cNvSpPr/>
          <p:nvPr/>
        </p:nvSpPr>
        <p:spPr>
          <a:xfrm>
            <a:off x="5402580" y="1839595"/>
            <a:ext cx="1137285" cy="94170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18540" y="3681386"/>
            <a:ext cx="2859518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3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Retailer </a:t>
            </a:r>
            <a:endParaRPr lang="en-IN" altLang="en-US" sz="28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pPr algn="ctr"/>
            <a:r>
              <a:rPr lang="en-IN" altLang="en-US" sz="2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croma</a:t>
            </a:r>
            <a:r>
              <a:rPr lang="en-IN" altLang="en-US" sz="2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Reliance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882775" y="1839595"/>
            <a:ext cx="1130935" cy="80454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451100" y="3681386"/>
            <a:ext cx="2859518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3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Distributor </a:t>
            </a:r>
          </a:p>
          <a:p>
            <a:pPr algn="ctr"/>
            <a:r>
              <a:rPr lang="en-IN" altLang="en-US" sz="2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</a:t>
            </a:r>
            <a:r>
              <a:rPr lang="en-IN" altLang="en-US" sz="2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neptune</a:t>
            </a:r>
            <a:r>
              <a:rPr lang="en-IN" altLang="en-US" sz="2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)</a:t>
            </a: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9342755" y="1839595"/>
            <a:ext cx="1057910" cy="8051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占位符 9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1" r="18741"/>
          <a:stretch>
            <a:fillRect/>
          </a:stretch>
        </p:blipFill>
        <p:spPr/>
      </p:pic>
      <p:pic>
        <p:nvPicPr>
          <p:cNvPr id="11" name="图片占位符 10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1" r="18741"/>
          <a:stretch>
            <a:fillRect/>
          </a:stretch>
        </p:blipFill>
        <p:spPr/>
      </p:pic>
      <p:pic>
        <p:nvPicPr>
          <p:cNvPr id="12" name="图片占位符 11"/>
          <p:cNvPicPr>
            <a:picLocks noGrp="1" noChangeAspect="1"/>
          </p:cNvPicPr>
          <p:nvPr>
            <p:ph type="pic" sz="quarter" idx="1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1" r="18741"/>
          <a:stretch>
            <a:fillRect/>
          </a:stretch>
        </p:blipFill>
        <p:spPr/>
      </p:pic>
      <p:pic>
        <p:nvPicPr>
          <p:cNvPr id="13" name="图片占位符 12"/>
          <p:cNvPicPr>
            <a:picLocks noGrp="1" noChangeAspect="1"/>
          </p:cNvPicPr>
          <p:nvPr>
            <p:ph type="pic" sz="quarter" idx="13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1" r="18741"/>
          <a:stretch>
            <a:fillRect/>
          </a:stretch>
        </p:blipFill>
        <p:spPr/>
      </p:pic>
      <p:sp>
        <p:nvSpPr>
          <p:cNvPr id="3" name="TextBox 2"/>
          <p:cNvSpPr txBox="1"/>
          <p:nvPr/>
        </p:nvSpPr>
        <p:spPr>
          <a:xfrm>
            <a:off x="3859857" y="616683"/>
            <a:ext cx="447230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alt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Customer/</a:t>
            </a:r>
            <a:r>
              <a:rPr 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IN" alt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Markets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1326" y="1589567"/>
            <a:ext cx="549349" cy="182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52130" y="2247900"/>
            <a:ext cx="3051810" cy="1537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2400" dirty="0" smtClean="0">
                <a:solidFill>
                  <a:srgbClr val="FFFF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ASIA PACIFIC</a:t>
            </a:r>
            <a:endParaRPr lang="en-IN" altLang="en-US" sz="16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austalia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bangladesh,china,india,indonesia,japan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newzealand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pakistan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philiphines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south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korea</a:t>
            </a:r>
            <a:endParaRPr lang="en-IN" altLang="en-US" sz="14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endParaRPr lang="en-IN" altLang="en-US" sz="14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8152323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475345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802679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125701" y="3427155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147050" y="4316095"/>
            <a:ext cx="3056890" cy="10852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IN" altLang="en-US" sz="2400" dirty="0" smtClean="0">
                <a:solidFill>
                  <a:srgbClr val="FFFF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European Union</a:t>
            </a:r>
          </a:p>
          <a:p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austria,france,germany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italy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netherlands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.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norway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poland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portugal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spain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sweden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uk</a:t>
            </a:r>
            <a:endParaRPr lang="en-IN" altLang="en-US" sz="14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146950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469972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797306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36" name="Rectangle 35"/>
          <p:cNvSpPr/>
          <p:nvPr/>
        </p:nvSpPr>
        <p:spPr>
          <a:xfrm>
            <a:off x="9120328" y="5495189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48080" y="2247900"/>
            <a:ext cx="290449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altLang="en-US" sz="2800" dirty="0" smtClean="0">
                <a:solidFill>
                  <a:srgbClr val="FFFF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North America</a:t>
            </a:r>
            <a:endParaRPr lang="en-IN" altLang="en-US" sz="16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pPr algn="r"/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Canada, USA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706371" y="3427157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29393" y="3427157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356727" y="3427157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679749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148080" y="4316095"/>
            <a:ext cx="288861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altLang="en-US" sz="2800" dirty="0" smtClean="0">
                <a:solidFill>
                  <a:srgbClr val="FFFF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Latin America</a:t>
            </a:r>
            <a:endParaRPr lang="en-US" sz="16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pPr algn="r"/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Brazil 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chile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columbia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, 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mexico</a:t>
            </a:r>
            <a:r>
              <a:rPr 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.</a:t>
            </a:r>
            <a:r>
              <a:rPr lang="en-IN" altLang="en-US" sz="14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</a:p>
        </p:txBody>
      </p:sp>
      <p:sp>
        <p:nvSpPr>
          <p:cNvPr id="46" name="Rectangle 45"/>
          <p:cNvSpPr/>
          <p:nvPr/>
        </p:nvSpPr>
        <p:spPr>
          <a:xfrm>
            <a:off x="2690478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013500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340834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49" name="Rectangle 48"/>
          <p:cNvSpPr/>
          <p:nvPr/>
        </p:nvSpPr>
        <p:spPr>
          <a:xfrm>
            <a:off x="3663856" y="5495189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6205464" y="3658580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2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5532068" y="3658580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1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6205464" y="4313149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4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5532068" y="4315933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3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831340" y="1129030"/>
            <a:ext cx="87598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en-GB" sz="2400" dirty="0">
                <a:solidFill>
                  <a:srgbClr val="FFFF00"/>
                </a:solidFill>
              </a:rPr>
              <a:t>27 </a:t>
            </a:r>
            <a:r>
              <a:rPr lang="en-IN" altLang="en-GB" sz="2400" dirty="0">
                <a:solidFill>
                  <a:srgbClr val="FFFF00"/>
                </a:solidFill>
              </a:rPr>
              <a:t>distict</a:t>
            </a:r>
            <a:r>
              <a:rPr lang="en-IN" altLang="en-GB" sz="2400" dirty="0">
                <a:solidFill>
                  <a:srgbClr val="FFFF00"/>
                </a:solidFill>
              </a:rPr>
              <a:t> markets, 75 </a:t>
            </a:r>
            <a:r>
              <a:rPr lang="en-IN" altLang="en-GB" sz="2400" dirty="0">
                <a:solidFill>
                  <a:srgbClr val="FFFF00"/>
                </a:solidFill>
              </a:rPr>
              <a:t>distict</a:t>
            </a:r>
            <a:r>
              <a:rPr lang="en-IN" altLang="en-GB" sz="2400" dirty="0">
                <a:solidFill>
                  <a:srgbClr val="FFFF00"/>
                </a:solidFill>
              </a:rPr>
              <a:t> </a:t>
            </a:r>
            <a:r>
              <a:rPr lang="en-IN" altLang="en-GB" sz="2400" dirty="0">
                <a:solidFill>
                  <a:srgbClr val="FFFF00"/>
                </a:solidFill>
              </a:rPr>
              <a:t>cutomers</a:t>
            </a:r>
            <a:r>
              <a:rPr lang="en-IN" altLang="en-GB" sz="2400" dirty="0">
                <a:solidFill>
                  <a:srgbClr val="FFFF00"/>
                </a:solidFill>
              </a:rPr>
              <a:t> </a:t>
            </a:r>
            <a:r>
              <a:rPr lang="en-IN" altLang="en-GB" sz="2400" dirty="0">
                <a:solidFill>
                  <a:srgbClr val="FFFF00"/>
                </a:solidFill>
              </a:rPr>
              <a:t>throught</a:t>
            </a:r>
            <a:r>
              <a:rPr lang="en-IN" altLang="en-GB" sz="2400" dirty="0">
                <a:solidFill>
                  <a:srgbClr val="FFFF00"/>
                </a:solidFill>
              </a:rPr>
              <a:t> market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952500" y="616683"/>
            <a:ext cx="2187575" cy="991172"/>
            <a:chOff x="952500" y="669848"/>
            <a:chExt cx="2187575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2187575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altLang="en-US" sz="4000" dirty="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Products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690235" y="2247265"/>
            <a:ext cx="4977765" cy="2319020"/>
            <a:chOff x="5690380" y="2247900"/>
            <a:chExt cx="4977620" cy="2004440"/>
          </a:xfrm>
        </p:grpSpPr>
        <p:sp>
          <p:nvSpPr>
            <p:cNvPr id="8" name="TextBox 7"/>
            <p:cNvSpPr txBox="1"/>
            <p:nvPr/>
          </p:nvSpPr>
          <p:spPr>
            <a:xfrm>
              <a:off x="5690380" y="2247900"/>
              <a:ext cx="2396738" cy="7706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altLang="en-US" sz="16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NOTEBOOK</a:t>
              </a:r>
              <a:endParaRPr lang="en-US" sz="12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personal laptop,</a:t>
              </a: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gaming laptop</a:t>
              </a: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business laptop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271262" y="2247900"/>
              <a:ext cx="2396738" cy="823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altLang="en-US" sz="20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Accessories</a:t>
              </a:r>
              <a:r>
                <a:rPr lang="en-IN" altLang="en-US" sz="16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 </a:t>
              </a: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Keyboard,</a:t>
              </a: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Mouse,</a:t>
              </a: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Batteries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690380" y="3269330"/>
              <a:ext cx="2397055" cy="983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altLang="en-US" sz="20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Peripherals</a:t>
              </a:r>
              <a:endParaRPr lang="en-US" sz="2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processors,</a:t>
              </a: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graphic card,</a:t>
              </a: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motherboard</a:t>
              </a: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internal HDD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271262" y="3269277"/>
              <a:ext cx="2396738" cy="6641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altLang="en-US" sz="20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Storage</a:t>
              </a:r>
              <a:endParaRPr lang="en-US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External solid state drives,</a:t>
              </a:r>
            </a:p>
            <a:p>
              <a:r>
                <a:rPr lang="en-IN" alt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USB flash drives</a:t>
              </a:r>
            </a:p>
          </p:txBody>
        </p:sp>
      </p:grpSp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9" r="20899"/>
          <a:stretch>
            <a:fillRect/>
          </a:stretch>
        </p:blipFill>
        <p:spPr>
          <a:xfrm>
            <a:off x="1524000" y="2247900"/>
            <a:ext cx="3654425" cy="3924300"/>
          </a:xfrm>
        </p:spPr>
      </p:pic>
      <p:pic>
        <p:nvPicPr>
          <p:cNvPr id="5" name="Picture 4" descr="atliq-a-logo-0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9280" y="126365"/>
            <a:ext cx="1442720" cy="119697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5690235" y="4925060"/>
            <a:ext cx="17602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GB" sz="2400" dirty="0">
                <a:solidFill>
                  <a:schemeClr val="bg1"/>
                </a:solidFill>
              </a:rPr>
              <a:t>Desktop</a:t>
            </a:r>
          </a:p>
          <a:p>
            <a:r>
              <a:rPr lang="en-IN" altLang="en-GB" dirty="0">
                <a:solidFill>
                  <a:schemeClr val="bg1"/>
                </a:solidFill>
              </a:rPr>
              <a:t>Business laptop,</a:t>
            </a:r>
          </a:p>
          <a:p>
            <a:r>
              <a:rPr lang="en-IN" altLang="en-GB" dirty="0">
                <a:solidFill>
                  <a:schemeClr val="bg1"/>
                </a:solidFill>
              </a:rPr>
              <a:t>Personal laptop</a:t>
            </a:r>
          </a:p>
        </p:txBody>
      </p:sp>
      <p:sp>
        <p:nvSpPr>
          <p:cNvPr id="14" name="Text Box 13"/>
          <p:cNvSpPr txBox="1"/>
          <p:nvPr/>
        </p:nvSpPr>
        <p:spPr>
          <a:xfrm>
            <a:off x="8270875" y="5016500"/>
            <a:ext cx="18281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GB" sz="2400" dirty="0">
                <a:solidFill>
                  <a:schemeClr val="bg1"/>
                </a:solidFill>
              </a:rPr>
              <a:t>Networking</a:t>
            </a:r>
          </a:p>
          <a:p>
            <a:r>
              <a:rPr lang="en-IN" altLang="en-GB" dirty="0">
                <a:solidFill>
                  <a:schemeClr val="bg1"/>
                </a:solidFill>
              </a:rPr>
              <a:t>Wi-fi</a:t>
            </a:r>
            <a:r>
              <a:rPr lang="en-IN" altLang="en-GB" dirty="0">
                <a:solidFill>
                  <a:schemeClr val="bg1"/>
                </a:solidFill>
              </a:rPr>
              <a:t> extender</a:t>
            </a:r>
          </a:p>
        </p:txBody>
      </p:sp>
    </p:spTree>
  </p:cSld>
  <p:clrMapOvr>
    <a:masterClrMapping/>
  </p:clrMapOvr>
  <p:transition spd="slow">
    <p:push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952500" y="616683"/>
            <a:ext cx="2725420" cy="991172"/>
            <a:chOff x="952500" y="669848"/>
            <a:chExt cx="2725420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272542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altLang="en-US" sz="4000" dirty="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Challenges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5" name="Picture 4" descr="atliq-a-logo-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9280" y="0"/>
            <a:ext cx="1442720" cy="1196975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3872865" y="1862455"/>
            <a:ext cx="635317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GB" sz="2800" dirty="0">
                <a:solidFill>
                  <a:schemeClr val="bg1"/>
                </a:solidFill>
              </a:rPr>
              <a:t>sharp decline in sales in the </a:t>
            </a:r>
            <a:r>
              <a:rPr lang="en-IN" altLang="en-GB" sz="2800" dirty="0">
                <a:solidFill>
                  <a:schemeClr val="bg1"/>
                </a:solidFill>
              </a:rPr>
              <a:t>latin</a:t>
            </a:r>
            <a:r>
              <a:rPr lang="en-IN" altLang="en-GB" sz="2800" dirty="0">
                <a:solidFill>
                  <a:schemeClr val="bg1"/>
                </a:solidFill>
              </a:rPr>
              <a:t> </a:t>
            </a:r>
            <a:r>
              <a:rPr lang="en-IN" altLang="en-GB" sz="2800" dirty="0">
                <a:solidFill>
                  <a:schemeClr val="bg1"/>
                </a:solidFill>
              </a:rPr>
              <a:t>american</a:t>
            </a:r>
            <a:r>
              <a:rPr lang="en-IN" altLang="en-GB" sz="2800" dirty="0">
                <a:solidFill>
                  <a:schemeClr val="bg1"/>
                </a:solidFill>
              </a:rPr>
              <a:t> market, leading to significant financial losses</a:t>
            </a:r>
          </a:p>
        </p:txBody>
      </p:sp>
      <p:sp>
        <p:nvSpPr>
          <p:cNvPr id="16" name="Text Box 15"/>
          <p:cNvSpPr txBox="1"/>
          <p:nvPr/>
        </p:nvSpPr>
        <p:spPr>
          <a:xfrm>
            <a:off x="3872865" y="3736340"/>
            <a:ext cx="54394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 dirty="0">
                <a:solidFill>
                  <a:schemeClr val="bg1"/>
                </a:solidFill>
              </a:rPr>
              <a:t>DELL, their primary competitor, has been rapidly gaining market share, intensifying competition</a:t>
            </a:r>
          </a:p>
        </p:txBody>
      </p:sp>
    </p:spTree>
  </p:cSld>
  <p:clrMapOvr>
    <a:masterClrMapping/>
  </p:clrMapOvr>
  <p:transition spd="slow">
    <p:push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45699" y="616683"/>
            <a:ext cx="230060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4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Objective</a:t>
            </a:r>
            <a:endParaRPr lang="en-IN" sz="4000" dirty="0" smtClean="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83288" y="1186069"/>
            <a:ext cx="22542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821326" y="1589567"/>
            <a:ext cx="549349" cy="182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34820" y="3681386"/>
            <a:ext cx="2859518" cy="163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to provide transparency in performance metrics and enable d</a:t>
            </a:r>
            <a:r>
              <a:rPr lang="en-IN" altLang="en-US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ata driven decision making</a:t>
            </a:r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to avoid repeating incident like the </a:t>
            </a:r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latin</a:t>
            </a:r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america</a:t>
            </a:r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loss</a:t>
            </a:r>
          </a:p>
        </p:txBody>
      </p:sp>
      <p:sp>
        <p:nvSpPr>
          <p:cNvPr id="13" name="Oval 12"/>
          <p:cNvSpPr/>
          <p:nvPr/>
        </p:nvSpPr>
        <p:spPr>
          <a:xfrm>
            <a:off x="5402580" y="1839595"/>
            <a:ext cx="1137285" cy="94170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2</a:t>
            </a:r>
            <a:endParaRPr lang="en-US" sz="36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58115" y="3801366"/>
            <a:ext cx="3110230" cy="11372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to </a:t>
            </a:r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analyze</a:t>
            </a:r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Atliq</a:t>
            </a:r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IN" altLang="en-US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hardware consumption </a:t>
            </a:r>
            <a:r>
              <a:rPr lang="en-IN" alt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patterns and identify areas of improvement in </a:t>
            </a:r>
            <a:r>
              <a:rPr lang="en-IN" altLang="en-US" sz="20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sales and revenue</a:t>
            </a:r>
          </a:p>
        </p:txBody>
      </p:sp>
      <p:sp>
        <p:nvSpPr>
          <p:cNvPr id="17" name="Oval 16"/>
          <p:cNvSpPr/>
          <p:nvPr/>
        </p:nvSpPr>
        <p:spPr>
          <a:xfrm>
            <a:off x="855486" y="1840230"/>
            <a:ext cx="1130935" cy="80454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1</a:t>
            </a:r>
            <a:endParaRPr lang="en-US" sz="36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451100" y="3681386"/>
            <a:ext cx="2859518" cy="181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2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provide actionable </a:t>
            </a:r>
            <a:r>
              <a:rPr lang="en-IN" altLang="en-US" sz="2400" b="1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insights</a:t>
            </a:r>
            <a:r>
              <a:rPr lang="en-IN" altLang="en-US" sz="2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to boost competitiveness in the market</a:t>
            </a: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r>
              <a:rPr lang="en-IN" altLang="en-US" sz="2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to </a:t>
            </a:r>
            <a:r>
              <a:rPr lang="en-IN" altLang="en-US" sz="2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acheive</a:t>
            </a:r>
            <a:r>
              <a:rPr lang="en-IN" altLang="en-US" sz="20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10% increase in profits</a:t>
            </a:r>
          </a:p>
        </p:txBody>
      </p:sp>
      <p:sp>
        <p:nvSpPr>
          <p:cNvPr id="19" name="Oval 18"/>
          <p:cNvSpPr/>
          <p:nvPr/>
        </p:nvSpPr>
        <p:spPr>
          <a:xfrm>
            <a:off x="9342755" y="1839595"/>
            <a:ext cx="1057910" cy="8051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875" y="900430"/>
            <a:ext cx="9759950" cy="50228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6</TotalTime>
  <Words>280</Words>
  <Application>Microsoft Office PowerPoint</Application>
  <PresentationFormat>Widescreen</PresentationFormat>
  <Paragraphs>90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Microsoft YaHei</vt:lpstr>
      <vt:lpstr>宋体</vt:lpstr>
      <vt:lpstr>Arial</vt:lpstr>
      <vt:lpstr>Calibri</vt:lpstr>
      <vt:lpstr>Century Schoolbook</vt:lpstr>
      <vt:lpstr>Open Sans</vt:lpstr>
      <vt:lpstr>Wingdings 2</vt:lpstr>
      <vt:lpstr>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Be®</dc:creator>
  <cp:lastModifiedBy>admin</cp:lastModifiedBy>
  <cp:revision>549</cp:revision>
  <dcterms:created xsi:type="dcterms:W3CDTF">2014-09-06T13:04:00Z</dcterms:created>
  <dcterms:modified xsi:type="dcterms:W3CDTF">2024-11-29T07:49:29Z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2057-12.2.0.18639</vt:lpwstr>
  </property>
  <property fmtid="{D5CDD505-2E9C-101B-9397-08002B2CF9AE}" pid="3" name="ICV">
    <vt:lpwstr>A40E45CF966F46228DE8942C9BBCFF45_12</vt:lpwstr>
  </property>
</Properties>
</file>

<file path=docProps/thumbnail.jpeg>
</file>